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6693D95-7177-FFED-81B0-C4601AB5D016}" name="Grossman, Samara" initials="GS" userId="S::sgrossman@bphc.org::601440e8-77ff-46c3-ac55-a59b7e522d90" providerId="AD"/>
  <p188:author id="{0F31B899-A9E3-CD60-7E72-C36488785554}" name="Clark, Michele" initials="CM" userId="S::MClark@bphc.org::4cdfce57-ffd2-4715-bd0b-1b954831b1b5" providerId="AD"/>
  <p188:author id="{869B18E6-7D18-E730-0206-F951B87B5C4A}" name="Chen, Morgan" initials="CM" userId="S::mchen@bphc.org::882b526e-d905-4bee-9ea8-8500a08b183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97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313B69-BE30-B306-5220-AFB99A3F1B45}" v="36" dt="2024-02-23T03:08:05.2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77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0C9393-2EAF-4C1C-A63A-45805AE88717}" type="datetimeFigureOut">
              <a:rPr lang="en-US" smtClean="0"/>
              <a:t>2/29/2024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B10721-2227-4E58-B137-A9D124D5BDF2}" type="slidenum">
              <a:rPr lang="en-US" smtClean="0"/>
              <a:t>‹#›</a:t>
            </a:fld>
            <a:endParaRPr lang="en-US"/>
          </a:p>
        </p:txBody>
      </p:sp>
    </p:spTree>
    <p:extLst>
      <p:ext uri="{BB962C8B-B14F-4D97-AF65-F5344CB8AC3E}">
        <p14:creationId xmlns:p14="http://schemas.microsoft.com/office/powerpoint/2010/main" val="3888775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BB10721-2227-4E58-B137-A9D124D5BDF2}" type="slidenum">
              <a:rPr lang="en-US" smtClean="0"/>
              <a:t>1</a:t>
            </a:fld>
            <a:endParaRPr lang="en-US"/>
          </a:p>
        </p:txBody>
      </p:sp>
    </p:spTree>
    <p:extLst>
      <p:ext uri="{BB962C8B-B14F-4D97-AF65-F5344CB8AC3E}">
        <p14:creationId xmlns:p14="http://schemas.microsoft.com/office/powerpoint/2010/main" val="485749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FB546-AC2A-4D67-A234-8A6FC34D493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0820C5C-210A-4420-A915-BDD677F193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9709C6F-3176-4220-9D05-8FA1D6AD818E}"/>
              </a:ext>
            </a:extLst>
          </p:cNvPr>
          <p:cNvSpPr>
            <a:spLocks noGrp="1"/>
          </p:cNvSpPr>
          <p:nvPr>
            <p:ph type="dt" sz="half" idx="10"/>
          </p:nvPr>
        </p:nvSpPr>
        <p:spPr/>
        <p:txBody>
          <a:bodyPr/>
          <a:lstStyle/>
          <a:p>
            <a:fld id="{87F94CDC-6265-4BDF-8243-1F6916080827}" type="datetimeFigureOut">
              <a:rPr lang="en-US" smtClean="0"/>
              <a:t>2/29/2024</a:t>
            </a:fld>
            <a:endParaRPr lang="en-US"/>
          </a:p>
        </p:txBody>
      </p:sp>
      <p:sp>
        <p:nvSpPr>
          <p:cNvPr id="5" name="Footer Placeholder 4">
            <a:extLst>
              <a:ext uri="{FF2B5EF4-FFF2-40B4-BE49-F238E27FC236}">
                <a16:creationId xmlns:a16="http://schemas.microsoft.com/office/drawing/2014/main" id="{25E3C645-993A-403B-9DDB-2E7431BD02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A794C8-F3E8-4485-BABE-E49A4741B503}"/>
              </a:ext>
            </a:extLst>
          </p:cNvPr>
          <p:cNvSpPr>
            <a:spLocks noGrp="1"/>
          </p:cNvSpPr>
          <p:nvPr>
            <p:ph type="sldNum" sz="quarter" idx="12"/>
          </p:nvPr>
        </p:nvSpPr>
        <p:spPr/>
        <p:txBody>
          <a:bodyPr/>
          <a:lstStyle/>
          <a:p>
            <a:fld id="{C8030CE9-7D81-41E9-954E-4991BF28626A}" type="slidenum">
              <a:rPr lang="en-US" smtClean="0"/>
              <a:t>‹#›</a:t>
            </a:fld>
            <a:endParaRPr lang="en-US"/>
          </a:p>
        </p:txBody>
      </p:sp>
    </p:spTree>
    <p:extLst>
      <p:ext uri="{BB962C8B-B14F-4D97-AF65-F5344CB8AC3E}">
        <p14:creationId xmlns:p14="http://schemas.microsoft.com/office/powerpoint/2010/main" val="351857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75D3F-2DF0-421C-B78B-A2242B37081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EB6EC1B-4A21-4296-B6C6-7B111F6DAEE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BA9133-A771-4DF7-9516-067FFD75B627}"/>
              </a:ext>
            </a:extLst>
          </p:cNvPr>
          <p:cNvSpPr>
            <a:spLocks noGrp="1"/>
          </p:cNvSpPr>
          <p:nvPr>
            <p:ph type="dt" sz="half" idx="10"/>
          </p:nvPr>
        </p:nvSpPr>
        <p:spPr/>
        <p:txBody>
          <a:bodyPr/>
          <a:lstStyle/>
          <a:p>
            <a:fld id="{87F94CDC-6265-4BDF-8243-1F6916080827}" type="datetimeFigureOut">
              <a:rPr lang="en-US" smtClean="0"/>
              <a:t>2/29/2024</a:t>
            </a:fld>
            <a:endParaRPr lang="en-US"/>
          </a:p>
        </p:txBody>
      </p:sp>
      <p:sp>
        <p:nvSpPr>
          <p:cNvPr id="5" name="Footer Placeholder 4">
            <a:extLst>
              <a:ext uri="{FF2B5EF4-FFF2-40B4-BE49-F238E27FC236}">
                <a16:creationId xmlns:a16="http://schemas.microsoft.com/office/drawing/2014/main" id="{5136FC42-4865-4F90-9201-DC8754E4F3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D71AEB-D563-47B9-A192-6DBEBA81601A}"/>
              </a:ext>
            </a:extLst>
          </p:cNvPr>
          <p:cNvSpPr>
            <a:spLocks noGrp="1"/>
          </p:cNvSpPr>
          <p:nvPr>
            <p:ph type="sldNum" sz="quarter" idx="12"/>
          </p:nvPr>
        </p:nvSpPr>
        <p:spPr/>
        <p:txBody>
          <a:bodyPr/>
          <a:lstStyle/>
          <a:p>
            <a:fld id="{C8030CE9-7D81-41E9-954E-4991BF28626A}" type="slidenum">
              <a:rPr lang="en-US" smtClean="0"/>
              <a:t>‹#›</a:t>
            </a:fld>
            <a:endParaRPr lang="en-US"/>
          </a:p>
        </p:txBody>
      </p:sp>
    </p:spTree>
    <p:extLst>
      <p:ext uri="{BB962C8B-B14F-4D97-AF65-F5344CB8AC3E}">
        <p14:creationId xmlns:p14="http://schemas.microsoft.com/office/powerpoint/2010/main" val="1977449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FE72F1-925B-47FB-BEA9-2FF80A7D342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DCCEBAF-FAAA-4C8C-B95E-DC9ABC8B397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0C7E7E-0F51-4A7F-9532-90F9E99147E2}"/>
              </a:ext>
            </a:extLst>
          </p:cNvPr>
          <p:cNvSpPr>
            <a:spLocks noGrp="1"/>
          </p:cNvSpPr>
          <p:nvPr>
            <p:ph type="dt" sz="half" idx="10"/>
          </p:nvPr>
        </p:nvSpPr>
        <p:spPr/>
        <p:txBody>
          <a:bodyPr/>
          <a:lstStyle/>
          <a:p>
            <a:fld id="{87F94CDC-6265-4BDF-8243-1F6916080827}" type="datetimeFigureOut">
              <a:rPr lang="en-US" smtClean="0"/>
              <a:t>2/29/2024</a:t>
            </a:fld>
            <a:endParaRPr lang="en-US"/>
          </a:p>
        </p:txBody>
      </p:sp>
      <p:sp>
        <p:nvSpPr>
          <p:cNvPr id="5" name="Footer Placeholder 4">
            <a:extLst>
              <a:ext uri="{FF2B5EF4-FFF2-40B4-BE49-F238E27FC236}">
                <a16:creationId xmlns:a16="http://schemas.microsoft.com/office/drawing/2014/main" id="{ACF75E65-778D-4A91-AC80-877CF3C08B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40C73D-7346-45D2-8469-CAE98D8E8995}"/>
              </a:ext>
            </a:extLst>
          </p:cNvPr>
          <p:cNvSpPr>
            <a:spLocks noGrp="1"/>
          </p:cNvSpPr>
          <p:nvPr>
            <p:ph type="sldNum" sz="quarter" idx="12"/>
          </p:nvPr>
        </p:nvSpPr>
        <p:spPr/>
        <p:txBody>
          <a:bodyPr/>
          <a:lstStyle/>
          <a:p>
            <a:fld id="{C8030CE9-7D81-41E9-954E-4991BF28626A}" type="slidenum">
              <a:rPr lang="en-US" smtClean="0"/>
              <a:t>‹#›</a:t>
            </a:fld>
            <a:endParaRPr lang="en-US"/>
          </a:p>
        </p:txBody>
      </p:sp>
    </p:spTree>
    <p:extLst>
      <p:ext uri="{BB962C8B-B14F-4D97-AF65-F5344CB8AC3E}">
        <p14:creationId xmlns:p14="http://schemas.microsoft.com/office/powerpoint/2010/main" val="693094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A08F1-A9F8-4015-B142-0FFF971C15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3FA1BD-456A-42FD-AE79-248861524E8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96CC0D-A083-4A1B-9B3D-5C49408CA7F7}"/>
              </a:ext>
            </a:extLst>
          </p:cNvPr>
          <p:cNvSpPr>
            <a:spLocks noGrp="1"/>
          </p:cNvSpPr>
          <p:nvPr>
            <p:ph type="dt" sz="half" idx="10"/>
          </p:nvPr>
        </p:nvSpPr>
        <p:spPr/>
        <p:txBody>
          <a:bodyPr/>
          <a:lstStyle/>
          <a:p>
            <a:fld id="{87F94CDC-6265-4BDF-8243-1F6916080827}" type="datetimeFigureOut">
              <a:rPr lang="en-US" smtClean="0"/>
              <a:t>2/29/2024</a:t>
            </a:fld>
            <a:endParaRPr lang="en-US"/>
          </a:p>
        </p:txBody>
      </p:sp>
      <p:sp>
        <p:nvSpPr>
          <p:cNvPr id="5" name="Footer Placeholder 4">
            <a:extLst>
              <a:ext uri="{FF2B5EF4-FFF2-40B4-BE49-F238E27FC236}">
                <a16:creationId xmlns:a16="http://schemas.microsoft.com/office/drawing/2014/main" id="{692E4E93-72AF-44B6-97A4-77E687C158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EFDAB9-0138-433D-B11D-CD49D3AB2089}"/>
              </a:ext>
            </a:extLst>
          </p:cNvPr>
          <p:cNvSpPr>
            <a:spLocks noGrp="1"/>
          </p:cNvSpPr>
          <p:nvPr>
            <p:ph type="sldNum" sz="quarter" idx="12"/>
          </p:nvPr>
        </p:nvSpPr>
        <p:spPr/>
        <p:txBody>
          <a:bodyPr/>
          <a:lstStyle/>
          <a:p>
            <a:fld id="{C8030CE9-7D81-41E9-954E-4991BF28626A}" type="slidenum">
              <a:rPr lang="en-US" smtClean="0"/>
              <a:t>‹#›</a:t>
            </a:fld>
            <a:endParaRPr lang="en-US"/>
          </a:p>
        </p:txBody>
      </p:sp>
    </p:spTree>
    <p:extLst>
      <p:ext uri="{BB962C8B-B14F-4D97-AF65-F5344CB8AC3E}">
        <p14:creationId xmlns:p14="http://schemas.microsoft.com/office/powerpoint/2010/main" val="3819205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073A4-A1E5-44AF-A699-7FD5696B92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1B71B7-02F6-4F22-B056-49296C6680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6506FC-9F0D-4DD7-A01D-1DFC22606F75}"/>
              </a:ext>
            </a:extLst>
          </p:cNvPr>
          <p:cNvSpPr>
            <a:spLocks noGrp="1"/>
          </p:cNvSpPr>
          <p:nvPr>
            <p:ph type="dt" sz="half" idx="10"/>
          </p:nvPr>
        </p:nvSpPr>
        <p:spPr/>
        <p:txBody>
          <a:bodyPr/>
          <a:lstStyle/>
          <a:p>
            <a:fld id="{87F94CDC-6265-4BDF-8243-1F6916080827}" type="datetimeFigureOut">
              <a:rPr lang="en-US" smtClean="0"/>
              <a:t>2/29/2024</a:t>
            </a:fld>
            <a:endParaRPr lang="en-US"/>
          </a:p>
        </p:txBody>
      </p:sp>
      <p:sp>
        <p:nvSpPr>
          <p:cNvPr id="5" name="Footer Placeholder 4">
            <a:extLst>
              <a:ext uri="{FF2B5EF4-FFF2-40B4-BE49-F238E27FC236}">
                <a16:creationId xmlns:a16="http://schemas.microsoft.com/office/drawing/2014/main" id="{943F37CF-FD51-4AA8-AEAA-AAE39854A7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E1A9D8-3CB9-496D-BDC3-833FF5C180D2}"/>
              </a:ext>
            </a:extLst>
          </p:cNvPr>
          <p:cNvSpPr>
            <a:spLocks noGrp="1"/>
          </p:cNvSpPr>
          <p:nvPr>
            <p:ph type="sldNum" sz="quarter" idx="12"/>
          </p:nvPr>
        </p:nvSpPr>
        <p:spPr/>
        <p:txBody>
          <a:bodyPr/>
          <a:lstStyle/>
          <a:p>
            <a:fld id="{C8030CE9-7D81-41E9-954E-4991BF28626A}" type="slidenum">
              <a:rPr lang="en-US" smtClean="0"/>
              <a:t>‹#›</a:t>
            </a:fld>
            <a:endParaRPr lang="en-US"/>
          </a:p>
        </p:txBody>
      </p:sp>
    </p:spTree>
    <p:extLst>
      <p:ext uri="{BB962C8B-B14F-4D97-AF65-F5344CB8AC3E}">
        <p14:creationId xmlns:p14="http://schemas.microsoft.com/office/powerpoint/2010/main" val="205011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0A1B5-DCC6-42A8-8C72-8909B4457A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29D654-97AA-4A36-BAA9-D1912D3C6F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9A0D5FD-05A5-4FC3-9960-5C96F61D726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2AA36A4-E14B-4C74-A026-2C6042B79835}"/>
              </a:ext>
            </a:extLst>
          </p:cNvPr>
          <p:cNvSpPr>
            <a:spLocks noGrp="1"/>
          </p:cNvSpPr>
          <p:nvPr>
            <p:ph type="dt" sz="half" idx="10"/>
          </p:nvPr>
        </p:nvSpPr>
        <p:spPr/>
        <p:txBody>
          <a:bodyPr/>
          <a:lstStyle/>
          <a:p>
            <a:fld id="{87F94CDC-6265-4BDF-8243-1F6916080827}" type="datetimeFigureOut">
              <a:rPr lang="en-US" smtClean="0"/>
              <a:t>2/29/2024</a:t>
            </a:fld>
            <a:endParaRPr lang="en-US"/>
          </a:p>
        </p:txBody>
      </p:sp>
      <p:sp>
        <p:nvSpPr>
          <p:cNvPr id="6" name="Footer Placeholder 5">
            <a:extLst>
              <a:ext uri="{FF2B5EF4-FFF2-40B4-BE49-F238E27FC236}">
                <a16:creationId xmlns:a16="http://schemas.microsoft.com/office/drawing/2014/main" id="{58F2A397-201B-48EF-AC82-A91C6B97A0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12BD22-2A1C-40A1-A695-BC1B49CDCE3F}"/>
              </a:ext>
            </a:extLst>
          </p:cNvPr>
          <p:cNvSpPr>
            <a:spLocks noGrp="1"/>
          </p:cNvSpPr>
          <p:nvPr>
            <p:ph type="sldNum" sz="quarter" idx="12"/>
          </p:nvPr>
        </p:nvSpPr>
        <p:spPr/>
        <p:txBody>
          <a:bodyPr/>
          <a:lstStyle/>
          <a:p>
            <a:fld id="{C8030CE9-7D81-41E9-954E-4991BF28626A}" type="slidenum">
              <a:rPr lang="en-US" smtClean="0"/>
              <a:t>‹#›</a:t>
            </a:fld>
            <a:endParaRPr lang="en-US"/>
          </a:p>
        </p:txBody>
      </p:sp>
    </p:spTree>
    <p:extLst>
      <p:ext uri="{BB962C8B-B14F-4D97-AF65-F5344CB8AC3E}">
        <p14:creationId xmlns:p14="http://schemas.microsoft.com/office/powerpoint/2010/main" val="678972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C67FE-9D12-4FFC-BE37-66E1B7FA28B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8AEDB7D-A5AB-4762-B1CB-0DD3676196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6A9F196-A34A-4F4E-8D97-6F4CCA8BA96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56A4F7-42CA-4A1E-BA4B-9E50B40707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A41955D-3026-42FA-9FB6-EF6AE74FD44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9FD1906-33CE-4B40-9AA9-CD6AF45FB1E3}"/>
              </a:ext>
            </a:extLst>
          </p:cNvPr>
          <p:cNvSpPr>
            <a:spLocks noGrp="1"/>
          </p:cNvSpPr>
          <p:nvPr>
            <p:ph type="dt" sz="half" idx="10"/>
          </p:nvPr>
        </p:nvSpPr>
        <p:spPr/>
        <p:txBody>
          <a:bodyPr/>
          <a:lstStyle/>
          <a:p>
            <a:fld id="{87F94CDC-6265-4BDF-8243-1F6916080827}" type="datetimeFigureOut">
              <a:rPr lang="en-US" smtClean="0"/>
              <a:t>2/29/2024</a:t>
            </a:fld>
            <a:endParaRPr lang="en-US"/>
          </a:p>
        </p:txBody>
      </p:sp>
      <p:sp>
        <p:nvSpPr>
          <p:cNvPr id="8" name="Footer Placeholder 7">
            <a:extLst>
              <a:ext uri="{FF2B5EF4-FFF2-40B4-BE49-F238E27FC236}">
                <a16:creationId xmlns:a16="http://schemas.microsoft.com/office/drawing/2014/main" id="{8CD72F77-4AFB-4280-A1CB-FFFFB77663D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37498C0-0CFA-4360-B7ED-2430E8478FA9}"/>
              </a:ext>
            </a:extLst>
          </p:cNvPr>
          <p:cNvSpPr>
            <a:spLocks noGrp="1"/>
          </p:cNvSpPr>
          <p:nvPr>
            <p:ph type="sldNum" sz="quarter" idx="12"/>
          </p:nvPr>
        </p:nvSpPr>
        <p:spPr/>
        <p:txBody>
          <a:bodyPr/>
          <a:lstStyle/>
          <a:p>
            <a:fld id="{C8030CE9-7D81-41E9-954E-4991BF28626A}" type="slidenum">
              <a:rPr lang="en-US" smtClean="0"/>
              <a:t>‹#›</a:t>
            </a:fld>
            <a:endParaRPr lang="en-US"/>
          </a:p>
        </p:txBody>
      </p:sp>
    </p:spTree>
    <p:extLst>
      <p:ext uri="{BB962C8B-B14F-4D97-AF65-F5344CB8AC3E}">
        <p14:creationId xmlns:p14="http://schemas.microsoft.com/office/powerpoint/2010/main" val="454619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642D1-2201-4E49-94F6-82DC7F1F147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E4F49AF-4325-41B2-B043-38BF586AEA99}"/>
              </a:ext>
            </a:extLst>
          </p:cNvPr>
          <p:cNvSpPr>
            <a:spLocks noGrp="1"/>
          </p:cNvSpPr>
          <p:nvPr>
            <p:ph type="dt" sz="half" idx="10"/>
          </p:nvPr>
        </p:nvSpPr>
        <p:spPr/>
        <p:txBody>
          <a:bodyPr/>
          <a:lstStyle/>
          <a:p>
            <a:fld id="{87F94CDC-6265-4BDF-8243-1F6916080827}" type="datetimeFigureOut">
              <a:rPr lang="en-US" smtClean="0"/>
              <a:t>2/29/2024</a:t>
            </a:fld>
            <a:endParaRPr lang="en-US"/>
          </a:p>
        </p:txBody>
      </p:sp>
      <p:sp>
        <p:nvSpPr>
          <p:cNvPr id="4" name="Footer Placeholder 3">
            <a:extLst>
              <a:ext uri="{FF2B5EF4-FFF2-40B4-BE49-F238E27FC236}">
                <a16:creationId xmlns:a16="http://schemas.microsoft.com/office/drawing/2014/main" id="{4B861F2E-68F0-4D60-A18D-6DBA4AB7FC0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1469A1D-5188-4594-999D-3FC2F818B7D8}"/>
              </a:ext>
            </a:extLst>
          </p:cNvPr>
          <p:cNvSpPr>
            <a:spLocks noGrp="1"/>
          </p:cNvSpPr>
          <p:nvPr>
            <p:ph type="sldNum" sz="quarter" idx="12"/>
          </p:nvPr>
        </p:nvSpPr>
        <p:spPr/>
        <p:txBody>
          <a:bodyPr/>
          <a:lstStyle/>
          <a:p>
            <a:fld id="{C8030CE9-7D81-41E9-954E-4991BF28626A}" type="slidenum">
              <a:rPr lang="en-US" smtClean="0"/>
              <a:t>‹#›</a:t>
            </a:fld>
            <a:endParaRPr lang="en-US"/>
          </a:p>
        </p:txBody>
      </p:sp>
    </p:spTree>
    <p:extLst>
      <p:ext uri="{BB962C8B-B14F-4D97-AF65-F5344CB8AC3E}">
        <p14:creationId xmlns:p14="http://schemas.microsoft.com/office/powerpoint/2010/main" val="2112101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AD6CCA-4828-4CBF-9E8A-AB6A4D8F8DAC}"/>
              </a:ext>
            </a:extLst>
          </p:cNvPr>
          <p:cNvSpPr>
            <a:spLocks noGrp="1"/>
          </p:cNvSpPr>
          <p:nvPr>
            <p:ph type="dt" sz="half" idx="10"/>
          </p:nvPr>
        </p:nvSpPr>
        <p:spPr/>
        <p:txBody>
          <a:bodyPr/>
          <a:lstStyle/>
          <a:p>
            <a:fld id="{87F94CDC-6265-4BDF-8243-1F6916080827}" type="datetimeFigureOut">
              <a:rPr lang="en-US" smtClean="0"/>
              <a:t>2/29/2024</a:t>
            </a:fld>
            <a:endParaRPr lang="en-US"/>
          </a:p>
        </p:txBody>
      </p:sp>
      <p:sp>
        <p:nvSpPr>
          <p:cNvPr id="3" name="Footer Placeholder 2">
            <a:extLst>
              <a:ext uri="{FF2B5EF4-FFF2-40B4-BE49-F238E27FC236}">
                <a16:creationId xmlns:a16="http://schemas.microsoft.com/office/drawing/2014/main" id="{378DB601-BBAC-4186-8E03-121E3AFEFFD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F432E77-746B-4278-A8F2-55F751C7C3AF}"/>
              </a:ext>
            </a:extLst>
          </p:cNvPr>
          <p:cNvSpPr>
            <a:spLocks noGrp="1"/>
          </p:cNvSpPr>
          <p:nvPr>
            <p:ph type="sldNum" sz="quarter" idx="12"/>
          </p:nvPr>
        </p:nvSpPr>
        <p:spPr/>
        <p:txBody>
          <a:bodyPr/>
          <a:lstStyle/>
          <a:p>
            <a:fld id="{C8030CE9-7D81-41E9-954E-4991BF28626A}" type="slidenum">
              <a:rPr lang="en-US" smtClean="0"/>
              <a:t>‹#›</a:t>
            </a:fld>
            <a:endParaRPr lang="en-US"/>
          </a:p>
        </p:txBody>
      </p:sp>
    </p:spTree>
    <p:extLst>
      <p:ext uri="{BB962C8B-B14F-4D97-AF65-F5344CB8AC3E}">
        <p14:creationId xmlns:p14="http://schemas.microsoft.com/office/powerpoint/2010/main" val="3299134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F1740-7F69-4DAC-992E-E05AE616C6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D3C40D8-9778-485D-B32A-D4A91F6AB3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58BF394-10BA-4151-990E-CDAE9D7BF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930CEA-3774-4F8C-972D-1061FDF127FA}"/>
              </a:ext>
            </a:extLst>
          </p:cNvPr>
          <p:cNvSpPr>
            <a:spLocks noGrp="1"/>
          </p:cNvSpPr>
          <p:nvPr>
            <p:ph type="dt" sz="half" idx="10"/>
          </p:nvPr>
        </p:nvSpPr>
        <p:spPr/>
        <p:txBody>
          <a:bodyPr/>
          <a:lstStyle/>
          <a:p>
            <a:fld id="{87F94CDC-6265-4BDF-8243-1F6916080827}" type="datetimeFigureOut">
              <a:rPr lang="en-US" smtClean="0"/>
              <a:t>2/29/2024</a:t>
            </a:fld>
            <a:endParaRPr lang="en-US"/>
          </a:p>
        </p:txBody>
      </p:sp>
      <p:sp>
        <p:nvSpPr>
          <p:cNvPr id="6" name="Footer Placeholder 5">
            <a:extLst>
              <a:ext uri="{FF2B5EF4-FFF2-40B4-BE49-F238E27FC236}">
                <a16:creationId xmlns:a16="http://schemas.microsoft.com/office/drawing/2014/main" id="{3B61EFAC-B4B6-4C3B-B974-C538F86CCC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C0569A-46BC-41A6-B650-B375C9F1DFF5}"/>
              </a:ext>
            </a:extLst>
          </p:cNvPr>
          <p:cNvSpPr>
            <a:spLocks noGrp="1"/>
          </p:cNvSpPr>
          <p:nvPr>
            <p:ph type="sldNum" sz="quarter" idx="12"/>
          </p:nvPr>
        </p:nvSpPr>
        <p:spPr/>
        <p:txBody>
          <a:bodyPr/>
          <a:lstStyle/>
          <a:p>
            <a:fld id="{C8030CE9-7D81-41E9-954E-4991BF28626A}" type="slidenum">
              <a:rPr lang="en-US" smtClean="0"/>
              <a:t>‹#›</a:t>
            </a:fld>
            <a:endParaRPr lang="en-US"/>
          </a:p>
        </p:txBody>
      </p:sp>
    </p:spTree>
    <p:extLst>
      <p:ext uri="{BB962C8B-B14F-4D97-AF65-F5344CB8AC3E}">
        <p14:creationId xmlns:p14="http://schemas.microsoft.com/office/powerpoint/2010/main" val="227150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C020A-3365-45EE-9387-57AA68686F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1226233-FEE5-4925-ACEC-B104716731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DBD1DAA-5762-40B4-9F9E-C195142928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0774AB-3595-4EBA-B4DF-721F71411EBE}"/>
              </a:ext>
            </a:extLst>
          </p:cNvPr>
          <p:cNvSpPr>
            <a:spLocks noGrp="1"/>
          </p:cNvSpPr>
          <p:nvPr>
            <p:ph type="dt" sz="half" idx="10"/>
          </p:nvPr>
        </p:nvSpPr>
        <p:spPr/>
        <p:txBody>
          <a:bodyPr/>
          <a:lstStyle/>
          <a:p>
            <a:fld id="{87F94CDC-6265-4BDF-8243-1F6916080827}" type="datetimeFigureOut">
              <a:rPr lang="en-US" smtClean="0"/>
              <a:t>2/29/2024</a:t>
            </a:fld>
            <a:endParaRPr lang="en-US"/>
          </a:p>
        </p:txBody>
      </p:sp>
      <p:sp>
        <p:nvSpPr>
          <p:cNvPr id="6" name="Footer Placeholder 5">
            <a:extLst>
              <a:ext uri="{FF2B5EF4-FFF2-40B4-BE49-F238E27FC236}">
                <a16:creationId xmlns:a16="http://schemas.microsoft.com/office/drawing/2014/main" id="{64517C54-083E-4EFF-A0D1-26149D5A14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881B19-1E5A-4A00-BBE3-D8DEF8C57B37}"/>
              </a:ext>
            </a:extLst>
          </p:cNvPr>
          <p:cNvSpPr>
            <a:spLocks noGrp="1"/>
          </p:cNvSpPr>
          <p:nvPr>
            <p:ph type="sldNum" sz="quarter" idx="12"/>
          </p:nvPr>
        </p:nvSpPr>
        <p:spPr/>
        <p:txBody>
          <a:bodyPr/>
          <a:lstStyle/>
          <a:p>
            <a:fld id="{C8030CE9-7D81-41E9-954E-4991BF28626A}" type="slidenum">
              <a:rPr lang="en-US" smtClean="0"/>
              <a:t>‹#›</a:t>
            </a:fld>
            <a:endParaRPr lang="en-US"/>
          </a:p>
        </p:txBody>
      </p:sp>
    </p:spTree>
    <p:extLst>
      <p:ext uri="{BB962C8B-B14F-4D97-AF65-F5344CB8AC3E}">
        <p14:creationId xmlns:p14="http://schemas.microsoft.com/office/powerpoint/2010/main" val="2361666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4DCF27A-500B-447E-BCD1-D25EF03ECD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66BD86C-F078-4882-802F-2211295FF3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C0141F-E0DF-4FB5-ADFF-7464B106CB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F94CDC-6265-4BDF-8243-1F6916080827}" type="datetimeFigureOut">
              <a:rPr lang="en-US" smtClean="0"/>
              <a:t>2/29/2024</a:t>
            </a:fld>
            <a:endParaRPr lang="en-US"/>
          </a:p>
        </p:txBody>
      </p:sp>
      <p:sp>
        <p:nvSpPr>
          <p:cNvPr id="5" name="Footer Placeholder 4">
            <a:extLst>
              <a:ext uri="{FF2B5EF4-FFF2-40B4-BE49-F238E27FC236}">
                <a16:creationId xmlns:a16="http://schemas.microsoft.com/office/drawing/2014/main" id="{E98DF5B8-6A4E-40A9-ADD7-84EB597EC6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CE84260-E767-4150-8DCC-B610B674EE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030CE9-7D81-41E9-954E-4991BF28626A}" type="slidenum">
              <a:rPr lang="en-US" smtClean="0"/>
              <a:t>‹#›</a:t>
            </a:fld>
            <a:endParaRPr lang="en-US"/>
          </a:p>
        </p:txBody>
      </p:sp>
    </p:spTree>
    <p:extLst>
      <p:ext uri="{BB962C8B-B14F-4D97-AF65-F5344CB8AC3E}">
        <p14:creationId xmlns:p14="http://schemas.microsoft.com/office/powerpoint/2010/main" val="136082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92333DA8-6418-479D-4F1F-F81157225B75}"/>
              </a:ext>
            </a:extLst>
          </p:cNvPr>
          <p:cNvGrpSpPr/>
          <p:nvPr/>
        </p:nvGrpSpPr>
        <p:grpSpPr>
          <a:xfrm>
            <a:off x="10238063" y="1460891"/>
            <a:ext cx="1801321" cy="4278584"/>
            <a:chOff x="10044642" y="1460891"/>
            <a:chExt cx="1986647" cy="4238409"/>
          </a:xfrm>
        </p:grpSpPr>
        <p:sp>
          <p:nvSpPr>
            <p:cNvPr id="32" name="Rectangle 31">
              <a:extLst>
                <a:ext uri="{FF2B5EF4-FFF2-40B4-BE49-F238E27FC236}">
                  <a16:creationId xmlns:a16="http://schemas.microsoft.com/office/drawing/2014/main" id="{F1C449B9-DEE7-71EC-A4D8-C693A580E363}"/>
                </a:ext>
              </a:extLst>
            </p:cNvPr>
            <p:cNvSpPr/>
            <p:nvPr/>
          </p:nvSpPr>
          <p:spPr>
            <a:xfrm>
              <a:off x="10044642" y="1757807"/>
              <a:ext cx="1986647" cy="3941493"/>
            </a:xfrm>
            <a:prstGeom prst="rect">
              <a:avLst/>
            </a:prstGeom>
            <a:solidFill>
              <a:schemeClr val="accent6">
                <a:lumMod val="40000"/>
                <a:lumOff val="6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Arial" panose="020B0604020202020204" pitchFamily="34" charset="0"/>
                <a:buChar char="•"/>
              </a:pPr>
              <a:r>
                <a:rPr lang="en-US" sz="1400" b="0" i="1">
                  <a:solidFill>
                    <a:srgbClr val="000000"/>
                  </a:solidFill>
                  <a:effectLst/>
                  <a:latin typeface="Gill Sans MT" panose="020B0502020104020203" pitchFamily="34" charset="0"/>
                </a:rPr>
                <a:t>Capacity building assistance and training will result in improved behavioral health response for both the workforce and young people</a:t>
              </a:r>
            </a:p>
            <a:p>
              <a:pPr marL="285750" indent="-285750">
                <a:buFont typeface="Arial" panose="020B0604020202020204" pitchFamily="34" charset="0"/>
                <a:buChar char="•"/>
              </a:pPr>
              <a:endParaRPr lang="en-US" sz="1400" i="1">
                <a:solidFill>
                  <a:srgbClr val="000000"/>
                </a:solidFill>
                <a:latin typeface="Gill Sans MT" panose="020B0502020104020203" pitchFamily="34" charset="0"/>
              </a:endParaRPr>
            </a:p>
            <a:p>
              <a:pPr marL="285750" indent="-285750">
                <a:buFont typeface="Arial" panose="020B0604020202020204" pitchFamily="34" charset="0"/>
                <a:buChar char="•"/>
              </a:pPr>
              <a:r>
                <a:rPr lang="en-US" sz="1400" i="1">
                  <a:solidFill>
                    <a:srgbClr val="000000"/>
                  </a:solidFill>
                  <a:latin typeface="Gill Sans MT"/>
                </a:rPr>
                <a:t>CBOs and youth-serving adults have created a culturally humble network of behavioral health services and support for marginalized youth</a:t>
              </a:r>
              <a:endParaRPr lang="en-US" sz="1400" i="1">
                <a:solidFill>
                  <a:schemeClr val="accent4"/>
                </a:solidFill>
                <a:latin typeface="Gill Sans MT"/>
              </a:endParaRPr>
            </a:p>
          </p:txBody>
        </p:sp>
        <p:sp>
          <p:nvSpPr>
            <p:cNvPr id="33" name="Rectangle 32">
              <a:extLst>
                <a:ext uri="{FF2B5EF4-FFF2-40B4-BE49-F238E27FC236}">
                  <a16:creationId xmlns:a16="http://schemas.microsoft.com/office/drawing/2014/main" id="{35D0C373-7097-CA93-CB89-29DB33004FF0}"/>
                </a:ext>
              </a:extLst>
            </p:cNvPr>
            <p:cNvSpPr/>
            <p:nvPr/>
          </p:nvSpPr>
          <p:spPr>
            <a:xfrm>
              <a:off x="10115184" y="1460891"/>
              <a:ext cx="1909219" cy="276174"/>
            </a:xfrm>
            <a:prstGeom prst="rect">
              <a:avLst/>
            </a:prstGeom>
            <a:solidFill>
              <a:schemeClr val="accent4"/>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a:latin typeface="Gill Sans Nova" panose="020B0602020104020203" pitchFamily="34" charset="0"/>
                </a:rPr>
                <a:t>Impact</a:t>
              </a:r>
            </a:p>
          </p:txBody>
        </p:sp>
      </p:grpSp>
      <p:grpSp>
        <p:nvGrpSpPr>
          <p:cNvPr id="24" name="Group 23">
            <a:extLst>
              <a:ext uri="{FF2B5EF4-FFF2-40B4-BE49-F238E27FC236}">
                <a16:creationId xmlns:a16="http://schemas.microsoft.com/office/drawing/2014/main" id="{609CC4C5-4C74-11B6-49BC-392C60319218}"/>
              </a:ext>
            </a:extLst>
          </p:cNvPr>
          <p:cNvGrpSpPr/>
          <p:nvPr/>
        </p:nvGrpSpPr>
        <p:grpSpPr>
          <a:xfrm>
            <a:off x="159998" y="1446985"/>
            <a:ext cx="1947286" cy="4288454"/>
            <a:chOff x="139337" y="1447021"/>
            <a:chExt cx="1990815" cy="4273582"/>
          </a:xfrm>
        </p:grpSpPr>
        <p:sp>
          <p:nvSpPr>
            <p:cNvPr id="29" name="Rectangle 28">
              <a:extLst>
                <a:ext uri="{FF2B5EF4-FFF2-40B4-BE49-F238E27FC236}">
                  <a16:creationId xmlns:a16="http://schemas.microsoft.com/office/drawing/2014/main" id="{44F3BAC3-EA52-937D-5A0A-8316E3FFFF24}"/>
                </a:ext>
              </a:extLst>
            </p:cNvPr>
            <p:cNvSpPr/>
            <p:nvPr/>
          </p:nvSpPr>
          <p:spPr>
            <a:xfrm>
              <a:off x="139337" y="1748805"/>
              <a:ext cx="1664810" cy="3971798"/>
            </a:xfrm>
            <a:prstGeom prst="rect">
              <a:avLst/>
            </a:prstGeom>
            <a:solidFill>
              <a:schemeClr val="accent6">
                <a:lumMod val="40000"/>
                <a:lumOff val="6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Arial" panose="020B0604020202020204" pitchFamily="34" charset="0"/>
                <a:buChar char="•"/>
              </a:pPr>
              <a:r>
                <a:rPr lang="en-US" sz="1400" i="1" dirty="0">
                  <a:solidFill>
                    <a:schemeClr val="accent4"/>
                  </a:solidFill>
                  <a:latin typeface="Gill Sans MT"/>
                </a:rPr>
                <a:t>Vendor experienced in providing behavioral </a:t>
              </a:r>
              <a:endParaRPr lang="en-US" dirty="0">
                <a:solidFill>
                  <a:schemeClr val="accent4"/>
                </a:solidFill>
                <a:latin typeface="Gill Sans MT"/>
              </a:endParaRPr>
            </a:p>
            <a:p>
              <a:r>
                <a:rPr lang="en-US" sz="1400" i="1">
                  <a:solidFill>
                    <a:schemeClr val="accent4"/>
                  </a:solidFill>
                  <a:latin typeface="Gill Sans MT"/>
                </a:rPr>
                <a:t>      health </a:t>
              </a:r>
              <a:r>
                <a:rPr lang="en-US" sz="1400" i="1" dirty="0">
                  <a:solidFill>
                    <a:schemeClr val="accent4"/>
                  </a:solidFill>
                  <a:latin typeface="Gill Sans MT"/>
                </a:rPr>
                <a:t>training</a:t>
              </a:r>
              <a:endParaRPr lang="en-US" dirty="0">
                <a:solidFill>
                  <a:schemeClr val="accent4"/>
                </a:solidFill>
                <a:latin typeface="Gill Sans MT"/>
              </a:endParaRPr>
            </a:p>
            <a:p>
              <a:endParaRPr lang="en-US" sz="1400" i="1">
                <a:solidFill>
                  <a:schemeClr val="accent4"/>
                </a:solidFill>
                <a:latin typeface="Gill Sans MT" panose="020B0502020104020203" pitchFamily="34" charset="0"/>
              </a:endParaRPr>
            </a:p>
            <a:p>
              <a:pPr marL="285750" indent="-285750">
                <a:buFont typeface="Arial" panose="020B0604020202020204" pitchFamily="34" charset="0"/>
                <a:buChar char="•"/>
              </a:pPr>
              <a:r>
                <a:rPr lang="en-US" sz="1400" i="1" dirty="0">
                  <a:solidFill>
                    <a:schemeClr val="accent4"/>
                  </a:solidFill>
                  <a:latin typeface="Gill Sans MT"/>
                </a:rPr>
                <a:t>Community-Based Organizations (CBOs)</a:t>
              </a:r>
            </a:p>
            <a:p>
              <a:endParaRPr lang="en-US" sz="1400" i="1">
                <a:solidFill>
                  <a:schemeClr val="accent4"/>
                </a:solidFill>
                <a:latin typeface="Gill Sans MT" panose="020B0502020104020203" pitchFamily="34" charset="0"/>
              </a:endParaRPr>
            </a:p>
            <a:p>
              <a:pPr marL="285750" indent="-285750">
                <a:buFont typeface="Arial" panose="020B0604020202020204" pitchFamily="34" charset="0"/>
                <a:buChar char="•"/>
              </a:pPr>
              <a:r>
                <a:rPr lang="en-US" sz="1400" i="1" dirty="0">
                  <a:solidFill>
                    <a:schemeClr val="accent4"/>
                  </a:solidFill>
                  <a:latin typeface="Gill Sans MT"/>
                </a:rPr>
                <a:t>Community Members providing mental health services</a:t>
              </a:r>
            </a:p>
            <a:p>
              <a:pPr marL="285750" indent="-285750">
                <a:buFont typeface="Arial" panose="020B0604020202020204" pitchFamily="34" charset="0"/>
                <a:buChar char="•"/>
              </a:pPr>
              <a:endParaRPr lang="en-US" sz="1600" i="1">
                <a:solidFill>
                  <a:schemeClr val="accent4"/>
                </a:solidFill>
                <a:latin typeface="Gill Sans MT" panose="020B0502020104020203" pitchFamily="34" charset="0"/>
              </a:endParaRPr>
            </a:p>
            <a:p>
              <a:pPr marL="285750" indent="-285750">
                <a:buFont typeface="Arial" panose="020B0604020202020204" pitchFamily="34" charset="0"/>
                <a:buChar char="•"/>
              </a:pPr>
              <a:r>
                <a:rPr lang="en-US" sz="1400" i="1" dirty="0">
                  <a:solidFill>
                    <a:schemeClr val="accent4"/>
                  </a:solidFill>
                  <a:latin typeface="Gill Sans MT"/>
                </a:rPr>
                <a:t>Youth</a:t>
              </a:r>
            </a:p>
            <a:p>
              <a:pPr algn="ctr"/>
              <a:endParaRPr lang="en-US" sz="1600" i="1">
                <a:solidFill>
                  <a:schemeClr val="accent4"/>
                </a:solidFill>
                <a:latin typeface="Gill Sans Nova" panose="020B0602020104020203" pitchFamily="34" charset="0"/>
              </a:endParaRPr>
            </a:p>
          </p:txBody>
        </p:sp>
        <p:sp>
          <p:nvSpPr>
            <p:cNvPr id="30" name="Arrow: Pentagon 29">
              <a:extLst>
                <a:ext uri="{FF2B5EF4-FFF2-40B4-BE49-F238E27FC236}">
                  <a16:creationId xmlns:a16="http://schemas.microsoft.com/office/drawing/2014/main" id="{05D775CF-FBA1-F09D-4DB5-E812CCC6C991}"/>
                </a:ext>
              </a:extLst>
            </p:cNvPr>
            <p:cNvSpPr/>
            <p:nvPr/>
          </p:nvSpPr>
          <p:spPr>
            <a:xfrm>
              <a:off x="160711" y="1447021"/>
              <a:ext cx="1969441" cy="305770"/>
            </a:xfrm>
            <a:prstGeom prst="homePlate">
              <a:avLst/>
            </a:prstGeom>
            <a:solidFill>
              <a:schemeClr val="accent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latin typeface="Gill Sans Nova" panose="020B0602020104020203" pitchFamily="34" charset="0"/>
                </a:rPr>
                <a:t>Inputs</a:t>
              </a:r>
            </a:p>
          </p:txBody>
        </p:sp>
      </p:grpSp>
      <p:sp>
        <p:nvSpPr>
          <p:cNvPr id="59" name="TextBox 58">
            <a:extLst>
              <a:ext uri="{FF2B5EF4-FFF2-40B4-BE49-F238E27FC236}">
                <a16:creationId xmlns:a16="http://schemas.microsoft.com/office/drawing/2014/main" id="{D2877C0B-20AB-4B11-B5BA-0F4EB1D7101A}"/>
              </a:ext>
            </a:extLst>
          </p:cNvPr>
          <p:cNvSpPr txBox="1"/>
          <p:nvPr/>
        </p:nvSpPr>
        <p:spPr>
          <a:xfrm>
            <a:off x="160711" y="43326"/>
            <a:ext cx="11843497" cy="400110"/>
          </a:xfrm>
          <a:prstGeom prst="rect">
            <a:avLst/>
          </a:prstGeom>
          <a:noFill/>
        </p:spPr>
        <p:txBody>
          <a:bodyPr wrap="square" rtlCol="0">
            <a:spAutoFit/>
          </a:bodyPr>
          <a:lstStyle/>
          <a:p>
            <a:pPr algn="ctr"/>
            <a:r>
              <a:rPr lang="en-US" sz="2000" b="1">
                <a:solidFill>
                  <a:schemeClr val="accent4"/>
                </a:solidFill>
                <a:latin typeface="Gill Sans Nova" panose="020B0602020104020203" pitchFamily="34" charset="0"/>
              </a:rPr>
              <a:t>Enhancing Behavioral Health Capacity for Community-Based Organizations</a:t>
            </a:r>
          </a:p>
        </p:txBody>
      </p:sp>
      <p:pic>
        <p:nvPicPr>
          <p:cNvPr id="58" name="Picture 57" descr="Text&#10;&#10;Description automatically generated">
            <a:extLst>
              <a:ext uri="{FF2B5EF4-FFF2-40B4-BE49-F238E27FC236}">
                <a16:creationId xmlns:a16="http://schemas.microsoft.com/office/drawing/2014/main" id="{664A46A9-01E9-43EF-8BA9-F7662BC4CA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7643" y="5739475"/>
            <a:ext cx="924967" cy="1001105"/>
          </a:xfrm>
          <a:prstGeom prst="rect">
            <a:avLst/>
          </a:prstGeom>
        </p:spPr>
      </p:pic>
      <p:grpSp>
        <p:nvGrpSpPr>
          <p:cNvPr id="8" name="Group 7">
            <a:extLst>
              <a:ext uri="{FF2B5EF4-FFF2-40B4-BE49-F238E27FC236}">
                <a16:creationId xmlns:a16="http://schemas.microsoft.com/office/drawing/2014/main" id="{23331C26-09C7-461F-88A7-31CA395D27E0}"/>
              </a:ext>
            </a:extLst>
          </p:cNvPr>
          <p:cNvGrpSpPr/>
          <p:nvPr/>
        </p:nvGrpSpPr>
        <p:grpSpPr>
          <a:xfrm>
            <a:off x="1615116" y="1434981"/>
            <a:ext cx="3395585" cy="4291507"/>
            <a:chOff x="1772454" y="1407843"/>
            <a:chExt cx="2895723" cy="4234470"/>
          </a:xfrm>
        </p:grpSpPr>
        <p:sp>
          <p:nvSpPr>
            <p:cNvPr id="6" name="Rectangle 5">
              <a:extLst>
                <a:ext uri="{FF2B5EF4-FFF2-40B4-BE49-F238E27FC236}">
                  <a16:creationId xmlns:a16="http://schemas.microsoft.com/office/drawing/2014/main" id="{1B3D5DC3-1830-4FCC-A0A4-6CCEB62B588A}"/>
                </a:ext>
              </a:extLst>
            </p:cNvPr>
            <p:cNvSpPr/>
            <p:nvPr/>
          </p:nvSpPr>
          <p:spPr>
            <a:xfrm>
              <a:off x="1835543" y="1710682"/>
              <a:ext cx="2685429" cy="3931631"/>
            </a:xfrm>
            <a:prstGeom prst="rect">
              <a:avLst/>
            </a:prstGeom>
            <a:solidFill>
              <a:schemeClr val="accent6">
                <a:lumMod val="40000"/>
                <a:lumOff val="6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spcBef>
                  <a:spcPts val="600"/>
                </a:spcBef>
                <a:spcAft>
                  <a:spcPts val="200"/>
                </a:spcAft>
                <a:buFont typeface="Arial" panose="020B0604020202020204" pitchFamily="34" charset="0"/>
                <a:buChar char="•"/>
              </a:pPr>
              <a:r>
                <a:rPr lang="en-US" sz="1100" i="1">
                  <a:solidFill>
                    <a:schemeClr val="accent4"/>
                  </a:solidFill>
                  <a:latin typeface="Gill Sans MT"/>
                </a:rPr>
                <a:t>Application process and engagement with CBOs </a:t>
              </a:r>
              <a:endParaRPr lang="en-US" sz="1200" i="1">
                <a:solidFill>
                  <a:schemeClr val="accent4"/>
                </a:solidFill>
                <a:latin typeface="Gill Sans MT"/>
              </a:endParaRPr>
            </a:p>
            <a:p>
              <a:pPr marL="285750" indent="-285750">
                <a:spcBef>
                  <a:spcPts val="600"/>
                </a:spcBef>
                <a:spcAft>
                  <a:spcPts val="200"/>
                </a:spcAft>
                <a:buFont typeface="Arial" panose="020B0604020202020204" pitchFamily="34" charset="0"/>
                <a:buChar char="•"/>
              </a:pPr>
              <a:r>
                <a:rPr lang="en-US" sz="1200" i="1">
                  <a:solidFill>
                    <a:schemeClr val="accent4"/>
                  </a:solidFill>
                  <a:latin typeface="Gill Sans MT"/>
                </a:rPr>
                <a:t>Examples of tools, but not limited to: </a:t>
              </a:r>
              <a:endParaRPr lang="en-US">
                <a:solidFill>
                  <a:schemeClr val="accent4"/>
                </a:solidFill>
              </a:endParaRPr>
            </a:p>
            <a:p>
              <a:pPr marL="742950" lvl="1" indent="-285750">
                <a:buFont typeface="Arial" panose="020B0604020202020204" pitchFamily="34" charset="0"/>
                <a:buChar char="•"/>
              </a:pPr>
              <a:r>
                <a:rPr lang="en-US" sz="1200" i="1">
                  <a:solidFill>
                    <a:schemeClr val="accent4"/>
                  </a:solidFill>
                  <a:latin typeface="Gill Sans MT" panose="020B0502020104020203" pitchFamily="34" charset="0"/>
                </a:rPr>
                <a:t>Mental Health First Aid</a:t>
              </a:r>
            </a:p>
            <a:p>
              <a:pPr marL="742950" lvl="1" indent="-285750">
                <a:buFont typeface="Arial" panose="020B0604020202020204" pitchFamily="34" charset="0"/>
                <a:buChar char="•"/>
              </a:pPr>
              <a:r>
                <a:rPr lang="en-US" sz="1200" i="1">
                  <a:solidFill>
                    <a:schemeClr val="accent4"/>
                  </a:solidFill>
                  <a:latin typeface="Gill Sans MT" panose="020B0502020104020203" pitchFamily="34" charset="0"/>
                </a:rPr>
                <a:t>Psychological First Aid </a:t>
              </a:r>
            </a:p>
            <a:p>
              <a:pPr marL="742950" lvl="1" indent="-285750">
                <a:buFont typeface="Arial" panose="020B0604020202020204" pitchFamily="34" charset="0"/>
                <a:buChar char="•"/>
              </a:pPr>
              <a:r>
                <a:rPr lang="en-US" sz="1200" i="1">
                  <a:solidFill>
                    <a:schemeClr val="accent4"/>
                  </a:solidFill>
                  <a:latin typeface="Gill Sans MT" panose="020B0502020104020203" pitchFamily="34" charset="0"/>
                </a:rPr>
                <a:t>Problem Management Plus</a:t>
              </a:r>
            </a:p>
            <a:p>
              <a:pPr marL="742950" lvl="1" indent="-285750">
                <a:buFont typeface="Arial" panose="020B0604020202020204" pitchFamily="34" charset="0"/>
                <a:buChar char="•"/>
              </a:pPr>
              <a:r>
                <a:rPr lang="en-US" sz="1200" i="1">
                  <a:solidFill>
                    <a:schemeClr val="accent4"/>
                  </a:solidFill>
                  <a:latin typeface="Gill Sans MT" panose="020B0502020104020203" pitchFamily="34" charset="0"/>
                </a:rPr>
                <a:t>Group Mentoring</a:t>
              </a:r>
            </a:p>
            <a:p>
              <a:pPr marL="742950" lvl="1" indent="-285750">
                <a:buFont typeface="Arial" panose="020B0604020202020204" pitchFamily="34" charset="0"/>
                <a:buChar char="•"/>
              </a:pPr>
              <a:r>
                <a:rPr lang="en-US" sz="1200" i="1">
                  <a:solidFill>
                    <a:schemeClr val="accent4"/>
                  </a:solidFill>
                  <a:latin typeface="Gill Sans MT" panose="020B0502020104020203" pitchFamily="34" charset="0"/>
                </a:rPr>
                <a:t>Apprenticeship Model</a:t>
              </a:r>
            </a:p>
            <a:p>
              <a:pPr marL="742950" lvl="1" indent="-285750">
                <a:buFont typeface="Arial" panose="020B0604020202020204" pitchFamily="34" charset="0"/>
                <a:buChar char="•"/>
              </a:pPr>
              <a:endParaRPr lang="en-US" sz="1200" i="1">
                <a:solidFill>
                  <a:schemeClr val="accent4"/>
                </a:solidFill>
                <a:latin typeface="Gill Sans MT" panose="020B0502020104020203" pitchFamily="34" charset="0"/>
              </a:endParaRPr>
            </a:p>
            <a:p>
              <a:pPr marL="285750" indent="-285750">
                <a:buFont typeface="Arial" panose="020B0604020202020204" pitchFamily="34" charset="0"/>
                <a:buChar char="•"/>
              </a:pPr>
              <a:r>
                <a:rPr lang="en-US" sz="1200" i="1">
                  <a:solidFill>
                    <a:schemeClr val="accent4"/>
                  </a:solidFill>
                  <a:latin typeface="Gill Sans MT" panose="020B0502020104020203" pitchFamily="34" charset="0"/>
                </a:rPr>
                <a:t>Trainings that support, but not limited to: </a:t>
              </a:r>
            </a:p>
            <a:p>
              <a:pPr marL="742950" lvl="1" indent="-285750">
                <a:buFont typeface="Arial" panose="020B0604020202020204" pitchFamily="34" charset="0"/>
                <a:buChar char="•"/>
              </a:pPr>
              <a:r>
                <a:rPr lang="en-US" sz="1200" i="1">
                  <a:solidFill>
                    <a:schemeClr val="accent4"/>
                  </a:solidFill>
                  <a:latin typeface="Gill Sans MT" panose="020B0502020104020203" pitchFamily="34" charset="0"/>
                </a:rPr>
                <a:t>Deepen understanding of youth behavioral health needs </a:t>
              </a:r>
            </a:p>
            <a:p>
              <a:pPr marL="742950" lvl="1" indent="-285750">
                <a:buFont typeface="Arial" panose="020B0604020202020204" pitchFamily="34" charset="0"/>
                <a:buChar char="•"/>
              </a:pPr>
              <a:r>
                <a:rPr lang="en-US" sz="1200" i="1">
                  <a:solidFill>
                    <a:schemeClr val="accent4"/>
                  </a:solidFill>
                  <a:latin typeface="Gill Sans MT" panose="020B0502020104020203" pitchFamily="34" charset="0"/>
                </a:rPr>
                <a:t>Methods to address those needs</a:t>
              </a:r>
            </a:p>
            <a:p>
              <a:pPr marL="742950" lvl="1" indent="-285750">
                <a:buFont typeface="Arial" panose="020B0604020202020204" pitchFamily="34" charset="0"/>
                <a:buChar char="•"/>
              </a:pPr>
              <a:r>
                <a:rPr lang="en-US" sz="1200" i="1">
                  <a:solidFill>
                    <a:schemeClr val="accent4"/>
                  </a:solidFill>
                  <a:latin typeface="Gill Sans MT"/>
                </a:rPr>
                <a:t>Increase ability for adults serving youth to understand their own behavioral health needs</a:t>
              </a:r>
            </a:p>
            <a:p>
              <a:pPr marL="285750" indent="-285750">
                <a:buFont typeface="Arial" panose="020B0604020202020204" pitchFamily="34" charset="0"/>
                <a:buChar char="•"/>
              </a:pPr>
              <a:endParaRPr lang="en-US" sz="1200" i="1">
                <a:solidFill>
                  <a:schemeClr val="accent4"/>
                </a:solidFill>
                <a:latin typeface="Gill Sans MT" panose="020B0502020104020203" pitchFamily="34" charset="0"/>
              </a:endParaRPr>
            </a:p>
            <a:p>
              <a:pPr marL="285750" indent="-285750">
                <a:buFont typeface="Arial" panose="020B0604020202020204" pitchFamily="34" charset="0"/>
                <a:buChar char="•"/>
              </a:pPr>
              <a:r>
                <a:rPr lang="en-US" sz="1200" i="1">
                  <a:solidFill>
                    <a:schemeClr val="accent4"/>
                  </a:solidFill>
                  <a:latin typeface="Gill Sans MT" panose="020B0502020104020203" pitchFamily="34" charset="0"/>
                </a:rPr>
                <a:t>Anti-racist framework used to build organization’s capacity</a:t>
              </a:r>
            </a:p>
          </p:txBody>
        </p:sp>
        <p:sp>
          <p:nvSpPr>
            <p:cNvPr id="27" name="Arrow: Chevron 26">
              <a:extLst>
                <a:ext uri="{FF2B5EF4-FFF2-40B4-BE49-F238E27FC236}">
                  <a16:creationId xmlns:a16="http://schemas.microsoft.com/office/drawing/2014/main" id="{FFCCE5AF-66B0-4CA7-A2F7-3679240E9DAA}"/>
                </a:ext>
              </a:extLst>
            </p:cNvPr>
            <p:cNvSpPr/>
            <p:nvPr/>
          </p:nvSpPr>
          <p:spPr>
            <a:xfrm>
              <a:off x="1772454" y="1407843"/>
              <a:ext cx="2895723" cy="305793"/>
            </a:xfrm>
            <a:prstGeom prst="chevron">
              <a:avLst>
                <a:gd name="adj" fmla="val 125332"/>
              </a:avLst>
            </a:prstGeom>
            <a:solidFill>
              <a:schemeClr val="accent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latin typeface="Gill Sans Nova" panose="020B0602020104020203" pitchFamily="34" charset="0"/>
                </a:rPr>
                <a:t>Activities</a:t>
              </a:r>
            </a:p>
          </p:txBody>
        </p:sp>
      </p:grpSp>
      <p:grpSp>
        <p:nvGrpSpPr>
          <p:cNvPr id="5" name="Group 4">
            <a:extLst>
              <a:ext uri="{FF2B5EF4-FFF2-40B4-BE49-F238E27FC236}">
                <a16:creationId xmlns:a16="http://schemas.microsoft.com/office/drawing/2014/main" id="{77F21870-75AB-17EC-7A22-389223521151}"/>
              </a:ext>
            </a:extLst>
          </p:cNvPr>
          <p:cNvGrpSpPr/>
          <p:nvPr/>
        </p:nvGrpSpPr>
        <p:grpSpPr>
          <a:xfrm>
            <a:off x="4579823" y="1432015"/>
            <a:ext cx="2926080" cy="4283279"/>
            <a:chOff x="4595403" y="1452036"/>
            <a:chExt cx="2883957" cy="4224322"/>
          </a:xfrm>
        </p:grpSpPr>
        <p:sp>
          <p:nvSpPr>
            <p:cNvPr id="19" name="Rectangle 18">
              <a:extLst>
                <a:ext uri="{FF2B5EF4-FFF2-40B4-BE49-F238E27FC236}">
                  <a16:creationId xmlns:a16="http://schemas.microsoft.com/office/drawing/2014/main" id="{3A9DE764-249E-1CF7-A72F-A341759C5477}"/>
                </a:ext>
              </a:extLst>
            </p:cNvPr>
            <p:cNvSpPr/>
            <p:nvPr/>
          </p:nvSpPr>
          <p:spPr>
            <a:xfrm>
              <a:off x="4646868" y="1729895"/>
              <a:ext cx="2743200" cy="3946463"/>
            </a:xfrm>
            <a:prstGeom prst="rect">
              <a:avLst/>
            </a:prstGeom>
            <a:solidFill>
              <a:schemeClr val="accent6">
                <a:lumMod val="40000"/>
                <a:lumOff val="6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spcBef>
                  <a:spcPts val="600"/>
                </a:spcBef>
                <a:spcAft>
                  <a:spcPts val="200"/>
                </a:spcAft>
                <a:buFont typeface="Arial" panose="020B0604020202020204" pitchFamily="34" charset="0"/>
                <a:buChar char="•"/>
              </a:pPr>
              <a:r>
                <a:rPr lang="en-US" sz="1400" i="1">
                  <a:solidFill>
                    <a:schemeClr val="accent4"/>
                  </a:solidFill>
                  <a:latin typeface="Gill Sans MT"/>
                </a:rPr>
                <a:t>CBOs and youth-serving adults acquire increased awareness and knowledge of behavioral health issues, needs, and support tools</a:t>
              </a:r>
            </a:p>
            <a:p>
              <a:pPr marL="285750" indent="-285750">
                <a:spcBef>
                  <a:spcPts val="600"/>
                </a:spcBef>
                <a:spcAft>
                  <a:spcPts val="200"/>
                </a:spcAft>
                <a:buFont typeface="Arial" panose="020B0604020202020204" pitchFamily="34" charset="0"/>
                <a:buChar char="•"/>
              </a:pPr>
              <a:r>
                <a:rPr lang="en-US" sz="1400" i="1">
                  <a:solidFill>
                    <a:schemeClr val="accent4"/>
                  </a:solidFill>
                  <a:latin typeface="Gill Sans MT"/>
                </a:rPr>
                <a:t>CBOs and youth-serving adults develop increased and enhanced skillsets in addressing youth behavioral health needs</a:t>
              </a:r>
            </a:p>
            <a:p>
              <a:pPr marL="285750" indent="-285750">
                <a:spcBef>
                  <a:spcPts val="600"/>
                </a:spcBef>
                <a:spcAft>
                  <a:spcPts val="200"/>
                </a:spcAft>
                <a:buFont typeface="Arial" panose="020B0604020202020204" pitchFamily="34" charset="0"/>
                <a:buChar char="•"/>
              </a:pPr>
              <a:r>
                <a:rPr lang="en-US" sz="1400" i="1">
                  <a:solidFill>
                    <a:schemeClr val="accent4"/>
                  </a:solidFill>
                  <a:latin typeface="Gill Sans MT" panose="020B0502020104020203" pitchFamily="34" charset="0"/>
                </a:rPr>
                <a:t>CBOs and youth-serving adults develop partnerships/collaborations for referral services within their community</a:t>
              </a:r>
            </a:p>
          </p:txBody>
        </p:sp>
        <p:sp>
          <p:nvSpPr>
            <p:cNvPr id="20" name="Arrow: Chevron 19">
              <a:extLst>
                <a:ext uri="{FF2B5EF4-FFF2-40B4-BE49-F238E27FC236}">
                  <a16:creationId xmlns:a16="http://schemas.microsoft.com/office/drawing/2014/main" id="{58FDDF87-3AFC-7CAC-E36F-0F8A0163E6FC}"/>
                </a:ext>
              </a:extLst>
            </p:cNvPr>
            <p:cNvSpPr/>
            <p:nvPr/>
          </p:nvSpPr>
          <p:spPr>
            <a:xfrm>
              <a:off x="4595403" y="1452036"/>
              <a:ext cx="2883957" cy="305771"/>
            </a:xfrm>
            <a:prstGeom prst="chevron">
              <a:avLst>
                <a:gd name="adj" fmla="val 56275"/>
              </a:avLst>
            </a:prstGeom>
            <a:solidFill>
              <a:schemeClr val="accent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a:latin typeface="Gill Sans Nova" panose="020B0602020104020203" pitchFamily="34" charset="0"/>
                </a:rPr>
                <a:t>Mid-term Outcomes</a:t>
              </a:r>
            </a:p>
          </p:txBody>
        </p:sp>
      </p:grpSp>
      <p:grpSp>
        <p:nvGrpSpPr>
          <p:cNvPr id="7" name="Group 6">
            <a:extLst>
              <a:ext uri="{FF2B5EF4-FFF2-40B4-BE49-F238E27FC236}">
                <a16:creationId xmlns:a16="http://schemas.microsoft.com/office/drawing/2014/main" id="{10DFB75B-1B1E-23A3-5D44-B07B5541D116}"/>
              </a:ext>
            </a:extLst>
          </p:cNvPr>
          <p:cNvGrpSpPr/>
          <p:nvPr/>
        </p:nvGrpSpPr>
        <p:grpSpPr>
          <a:xfrm>
            <a:off x="7337402" y="1446985"/>
            <a:ext cx="3103022" cy="4292490"/>
            <a:chOff x="7551981" y="1446997"/>
            <a:chExt cx="2920057" cy="4237885"/>
          </a:xfrm>
        </p:grpSpPr>
        <p:sp>
          <p:nvSpPr>
            <p:cNvPr id="21" name="Rectangle 20">
              <a:extLst>
                <a:ext uri="{FF2B5EF4-FFF2-40B4-BE49-F238E27FC236}">
                  <a16:creationId xmlns:a16="http://schemas.microsoft.com/office/drawing/2014/main" id="{CFD1F79D-6ADC-F48C-5726-08D60D634002}"/>
                </a:ext>
              </a:extLst>
            </p:cNvPr>
            <p:cNvSpPr/>
            <p:nvPr/>
          </p:nvSpPr>
          <p:spPr>
            <a:xfrm>
              <a:off x="7571836" y="1748358"/>
              <a:ext cx="2743200" cy="3936524"/>
            </a:xfrm>
            <a:prstGeom prst="rect">
              <a:avLst/>
            </a:prstGeom>
            <a:solidFill>
              <a:schemeClr val="accent6">
                <a:lumMod val="40000"/>
                <a:lumOff val="6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spcBef>
                  <a:spcPts val="600"/>
                </a:spcBef>
                <a:spcAft>
                  <a:spcPts val="200"/>
                </a:spcAft>
                <a:buFont typeface="Arial" panose="020B0604020202020204" pitchFamily="34" charset="0"/>
                <a:buChar char="•"/>
              </a:pPr>
              <a:r>
                <a:rPr lang="en-US" sz="1200" i="1" dirty="0">
                  <a:solidFill>
                    <a:schemeClr val="accent4"/>
                  </a:solidFill>
                  <a:latin typeface="Gill Sans MT"/>
                </a:rPr>
                <a:t>CBOs and youth-serving adults have a sustainable model/framework to continue to address ongoing and emerging youth behavioral health issues and needs</a:t>
              </a:r>
            </a:p>
            <a:p>
              <a:pPr marL="285750" indent="-285750">
                <a:spcBef>
                  <a:spcPts val="600"/>
                </a:spcBef>
                <a:spcAft>
                  <a:spcPts val="200"/>
                </a:spcAft>
                <a:buFont typeface="Arial" panose="020B0604020202020204" pitchFamily="34" charset="0"/>
                <a:buChar char="•"/>
              </a:pPr>
              <a:r>
                <a:rPr lang="en-US" sz="1200" i="1" dirty="0">
                  <a:solidFill>
                    <a:schemeClr val="accent4"/>
                  </a:solidFill>
                  <a:latin typeface="Gill Sans MT"/>
                </a:rPr>
                <a:t>CBOs as integrated component to the community’s landscape, are able to increase behavioral health support for youth</a:t>
              </a:r>
            </a:p>
            <a:p>
              <a:pPr marL="285750" indent="-285750">
                <a:spcBef>
                  <a:spcPts val="600"/>
                </a:spcBef>
                <a:spcAft>
                  <a:spcPts val="200"/>
                </a:spcAft>
                <a:buFont typeface="Arial" panose="020B0604020202020204" pitchFamily="34" charset="0"/>
                <a:buChar char="•"/>
              </a:pPr>
              <a:r>
                <a:rPr lang="en-US" sz="1200" i="1" dirty="0">
                  <a:solidFill>
                    <a:schemeClr val="accent4"/>
                  </a:solidFill>
                  <a:latin typeface="Gill Sans MT"/>
                </a:rPr>
                <a:t>Holistic support network created and held by adult community members for youth to turn to</a:t>
              </a:r>
            </a:p>
            <a:p>
              <a:pPr marL="285750" indent="-285750">
                <a:spcBef>
                  <a:spcPts val="600"/>
                </a:spcBef>
                <a:spcAft>
                  <a:spcPts val="200"/>
                </a:spcAft>
                <a:buFont typeface="Arial" panose="020B0604020202020204" pitchFamily="34" charset="0"/>
                <a:buChar char="•"/>
              </a:pPr>
              <a:r>
                <a:rPr lang="en-US" sz="1200" i="1" dirty="0">
                  <a:solidFill>
                    <a:schemeClr val="accent4"/>
                  </a:solidFill>
                  <a:latin typeface="Gill Sans MT"/>
                </a:rPr>
                <a:t>CBOs and youth-serving adults have relationships and partnerships for referral services</a:t>
              </a:r>
            </a:p>
            <a:p>
              <a:pPr marL="285750" indent="-285750">
                <a:spcBef>
                  <a:spcPts val="600"/>
                </a:spcBef>
                <a:spcAft>
                  <a:spcPts val="200"/>
                </a:spcAft>
                <a:buFont typeface="Arial" panose="020B0604020202020204" pitchFamily="34" charset="0"/>
                <a:buChar char="•"/>
              </a:pPr>
              <a:r>
                <a:rPr lang="en-US" sz="1200" i="1" dirty="0">
                  <a:solidFill>
                    <a:schemeClr val="accent4"/>
                  </a:solidFill>
                  <a:latin typeface="Gill Sans MT"/>
                </a:rPr>
                <a:t>Youth-serving adults maintain skillset of increased self-awareness and positive mental health to contribute to the healthy/positive environment for which they serve youth</a:t>
              </a:r>
            </a:p>
          </p:txBody>
        </p:sp>
        <p:sp>
          <p:nvSpPr>
            <p:cNvPr id="22" name="Arrow: Chevron 21">
              <a:extLst>
                <a:ext uri="{FF2B5EF4-FFF2-40B4-BE49-F238E27FC236}">
                  <a16:creationId xmlns:a16="http://schemas.microsoft.com/office/drawing/2014/main" id="{9CA675AF-0AB5-71E4-308E-FC9B2E949F06}"/>
                </a:ext>
              </a:extLst>
            </p:cNvPr>
            <p:cNvSpPr/>
            <p:nvPr/>
          </p:nvSpPr>
          <p:spPr>
            <a:xfrm>
              <a:off x="7551981" y="1446997"/>
              <a:ext cx="2920057" cy="305771"/>
            </a:xfrm>
            <a:prstGeom prst="chevron">
              <a:avLst/>
            </a:prstGeom>
            <a:solidFill>
              <a:schemeClr val="accent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a:latin typeface="Gill Sans Nova" panose="020B0602020104020203" pitchFamily="34" charset="0"/>
                </a:rPr>
                <a:t>Long-term Outcomes</a:t>
              </a:r>
            </a:p>
          </p:txBody>
        </p:sp>
      </p:grpSp>
      <p:grpSp>
        <p:nvGrpSpPr>
          <p:cNvPr id="11" name="Group 10">
            <a:extLst>
              <a:ext uri="{FF2B5EF4-FFF2-40B4-BE49-F238E27FC236}">
                <a16:creationId xmlns:a16="http://schemas.microsoft.com/office/drawing/2014/main" id="{671B3CC7-4285-C811-1C56-19737548EA52}"/>
              </a:ext>
            </a:extLst>
          </p:cNvPr>
          <p:cNvGrpSpPr/>
          <p:nvPr/>
        </p:nvGrpSpPr>
        <p:grpSpPr>
          <a:xfrm>
            <a:off x="1137931" y="5750669"/>
            <a:ext cx="10893358" cy="989911"/>
            <a:chOff x="1137931" y="5750669"/>
            <a:chExt cx="10893358" cy="989911"/>
          </a:xfrm>
        </p:grpSpPr>
        <p:sp>
          <p:nvSpPr>
            <p:cNvPr id="63" name="Rectangle 62">
              <a:extLst>
                <a:ext uri="{FF2B5EF4-FFF2-40B4-BE49-F238E27FC236}">
                  <a16:creationId xmlns:a16="http://schemas.microsoft.com/office/drawing/2014/main" id="{A945FB03-8CE5-49EE-A42E-B02DBB10A50B}"/>
                </a:ext>
              </a:extLst>
            </p:cNvPr>
            <p:cNvSpPr/>
            <p:nvPr/>
          </p:nvSpPr>
          <p:spPr>
            <a:xfrm>
              <a:off x="1137931" y="6024989"/>
              <a:ext cx="10886471" cy="715591"/>
            </a:xfrm>
            <a:prstGeom prst="rect">
              <a:avLst/>
            </a:prstGeom>
            <a:solidFill>
              <a:schemeClr val="accent6">
                <a:lumMod val="40000"/>
                <a:lumOff val="6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sz="1400" dirty="0">
                  <a:solidFill>
                    <a:schemeClr val="accent4"/>
                  </a:solidFill>
                  <a:latin typeface="Gill Sans MT"/>
                </a:rPr>
                <a:t>The use of task-shifting helps support responsiveness, skill building, and capability of adults in the community and adults in the youth facing workforce, to provide an equitable distribution of mental health services across their community.</a:t>
              </a:r>
            </a:p>
          </p:txBody>
        </p:sp>
        <p:sp>
          <p:nvSpPr>
            <p:cNvPr id="23" name="Rectangle 22">
              <a:extLst>
                <a:ext uri="{FF2B5EF4-FFF2-40B4-BE49-F238E27FC236}">
                  <a16:creationId xmlns:a16="http://schemas.microsoft.com/office/drawing/2014/main" id="{1DC8760D-9FC1-0793-62EF-4EFB5C8CFDF2}"/>
                </a:ext>
              </a:extLst>
            </p:cNvPr>
            <p:cNvSpPr/>
            <p:nvPr/>
          </p:nvSpPr>
          <p:spPr>
            <a:xfrm>
              <a:off x="1137931" y="5750669"/>
              <a:ext cx="10893358" cy="274320"/>
            </a:xfrm>
            <a:prstGeom prst="rect">
              <a:avLst/>
            </a:prstGeom>
            <a:solidFill>
              <a:schemeClr val="accent4"/>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a:solidFill>
                    <a:schemeClr val="bg1"/>
                  </a:solidFill>
                  <a:latin typeface="Gill Sans Nova" panose="020B0602020104020203" pitchFamily="34" charset="0"/>
                </a:rPr>
                <a:t>Assumptions</a:t>
              </a:r>
            </a:p>
          </p:txBody>
        </p:sp>
      </p:grpSp>
      <p:grpSp>
        <p:nvGrpSpPr>
          <p:cNvPr id="10" name="Group 9">
            <a:extLst>
              <a:ext uri="{FF2B5EF4-FFF2-40B4-BE49-F238E27FC236}">
                <a16:creationId xmlns:a16="http://schemas.microsoft.com/office/drawing/2014/main" id="{27EED904-13B3-A323-9C5C-738C5D3918AE}"/>
              </a:ext>
            </a:extLst>
          </p:cNvPr>
          <p:cNvGrpSpPr/>
          <p:nvPr/>
        </p:nvGrpSpPr>
        <p:grpSpPr>
          <a:xfrm>
            <a:off x="197643" y="369651"/>
            <a:ext cx="11833646" cy="1078835"/>
            <a:chOff x="181653" y="709860"/>
            <a:chExt cx="11843497" cy="738626"/>
          </a:xfrm>
        </p:grpSpPr>
        <p:sp>
          <p:nvSpPr>
            <p:cNvPr id="25" name="Rectangle 24">
              <a:extLst>
                <a:ext uri="{FF2B5EF4-FFF2-40B4-BE49-F238E27FC236}">
                  <a16:creationId xmlns:a16="http://schemas.microsoft.com/office/drawing/2014/main" id="{F5906590-D847-A538-CA55-48C717FFB4EA}"/>
                </a:ext>
              </a:extLst>
            </p:cNvPr>
            <p:cNvSpPr/>
            <p:nvPr/>
          </p:nvSpPr>
          <p:spPr>
            <a:xfrm>
              <a:off x="181653" y="975898"/>
              <a:ext cx="11842749" cy="472588"/>
            </a:xfrm>
            <a:prstGeom prst="rect">
              <a:avLst/>
            </a:prstGeom>
            <a:solidFill>
              <a:schemeClr val="accent6">
                <a:lumMod val="40000"/>
                <a:lumOff val="6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0" i="0">
                  <a:solidFill>
                    <a:schemeClr val="tx1"/>
                  </a:solidFill>
                  <a:effectLst/>
                  <a:latin typeface="Gill Sans MT" panose="020B0502020104020203" pitchFamily="34" charset="0"/>
                </a:rPr>
                <a:t>There is a recognized disparity in mental health outcomes among youth of color, especially those who have been marginalized or identify as LGBTQ+. Many community-based organizations (CBOs) that are actively involved in the development and enrichment of youth lack sufficient capacity to address the urgent behavioral health needs of the youth they serve. Building the organizational capacity of these entities is crucial for effective support.</a:t>
              </a:r>
              <a:endParaRPr lang="en-US" sz="1200" b="1">
                <a:solidFill>
                  <a:schemeClr val="tx1"/>
                </a:solidFill>
                <a:latin typeface="Gill Sans MT" panose="020B0502020104020203" pitchFamily="34" charset="0"/>
              </a:endParaRPr>
            </a:p>
          </p:txBody>
        </p:sp>
        <p:sp>
          <p:nvSpPr>
            <p:cNvPr id="28" name="Rectangle 27">
              <a:extLst>
                <a:ext uri="{FF2B5EF4-FFF2-40B4-BE49-F238E27FC236}">
                  <a16:creationId xmlns:a16="http://schemas.microsoft.com/office/drawing/2014/main" id="{6D5ACBD0-7C5B-962E-E4FB-7E23AFAA2B53}"/>
                </a:ext>
              </a:extLst>
            </p:cNvPr>
            <p:cNvSpPr/>
            <p:nvPr/>
          </p:nvSpPr>
          <p:spPr>
            <a:xfrm>
              <a:off x="181653" y="709860"/>
              <a:ext cx="11843497" cy="266509"/>
            </a:xfrm>
            <a:prstGeom prst="rect">
              <a:avLst/>
            </a:prstGeom>
            <a:solidFill>
              <a:schemeClr val="accent4"/>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sz="1200" b="1" dirty="0">
                  <a:solidFill>
                    <a:schemeClr val="bg1"/>
                  </a:solidFill>
                  <a:latin typeface="Gill Sans Nova"/>
                </a:rPr>
                <a:t>Nee</a:t>
              </a:r>
              <a:r>
                <a:rPr lang="en-US" sz="1200" dirty="0">
                  <a:solidFill>
                    <a:schemeClr val="bg1"/>
                  </a:solidFill>
                  <a:latin typeface="Gill Sans Nova"/>
                </a:rPr>
                <a:t>d</a:t>
              </a:r>
              <a:r>
                <a:rPr lang="en-US" sz="1200" b="1" dirty="0">
                  <a:solidFill>
                    <a:schemeClr val="bg1"/>
                  </a:solidFill>
                  <a:latin typeface="Gill Sans Nova"/>
                </a:rPr>
                <a:t>: To support </a:t>
              </a:r>
              <a:r>
                <a:rPr lang="en-US" sz="1200" b="1" dirty="0">
                  <a:solidFill>
                    <a:schemeClr val="bg1"/>
                  </a:solidFill>
                  <a:latin typeface="Gill Sans Nova"/>
                  <a:cs typeface="Calibri"/>
                </a:rPr>
                <a:t>community organizations aiding marginalized youth, particularly youth of color and LGBTQ+ individuals, who face significant mental health disparities.</a:t>
              </a:r>
              <a:endParaRPr lang="en-US" sz="1200" b="1" dirty="0">
                <a:solidFill>
                  <a:schemeClr val="bg1"/>
                </a:solidFill>
                <a:latin typeface="Gill Sans Nova"/>
              </a:endParaRPr>
            </a:p>
          </p:txBody>
        </p:sp>
      </p:grpSp>
    </p:spTree>
    <p:extLst>
      <p:ext uri="{BB962C8B-B14F-4D97-AF65-F5344CB8AC3E}">
        <p14:creationId xmlns:p14="http://schemas.microsoft.com/office/powerpoint/2010/main" val="2358966693"/>
      </p:ext>
    </p:extLst>
  </p:cSld>
  <p:clrMapOvr>
    <a:masterClrMapping/>
  </p:clrMapOvr>
</p:sld>
</file>

<file path=ppt/theme/theme1.xml><?xml version="1.0" encoding="utf-8"?>
<a:theme xmlns:a="http://schemas.openxmlformats.org/drawingml/2006/main" name="Office Theme">
  <a:themeElements>
    <a:clrScheme name="Custom 4">
      <a:dk1>
        <a:sysClr val="windowText" lastClr="000000"/>
      </a:dk1>
      <a:lt1>
        <a:sysClr val="window" lastClr="FFFFFF"/>
      </a:lt1>
      <a:dk2>
        <a:srgbClr val="E6E2DA"/>
      </a:dk2>
      <a:lt2>
        <a:srgbClr val="FFFFFF"/>
      </a:lt2>
      <a:accent1>
        <a:srgbClr val="17618F"/>
      </a:accent1>
      <a:accent2>
        <a:srgbClr val="60A6AC"/>
      </a:accent2>
      <a:accent3>
        <a:srgbClr val="8AB354"/>
      </a:accent3>
      <a:accent4>
        <a:srgbClr val="0C2340"/>
      </a:accent4>
      <a:accent5>
        <a:srgbClr val="D64F19"/>
      </a:accent5>
      <a:accent6>
        <a:srgbClr val="B9975B"/>
      </a:accent6>
      <a:hlink>
        <a:srgbClr val="17618F"/>
      </a:hlink>
      <a:folHlink>
        <a:srgbClr val="735773"/>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70ACD87DEDBA1479E1B23143880A406" ma:contentTypeVersion="14" ma:contentTypeDescription="Create a new document." ma:contentTypeScope="" ma:versionID="b20e7b9ca45d07b0d95bcea73a422103">
  <xsd:schema xmlns:xsd="http://www.w3.org/2001/XMLSchema" xmlns:xs="http://www.w3.org/2001/XMLSchema" xmlns:p="http://schemas.microsoft.com/office/2006/metadata/properties" xmlns:ns2="84b3159c-7011-42c9-a996-3581bcca05fc" xmlns:ns3="3fae9be1-f3e5-4386-839a-edd5df95698d" targetNamespace="http://schemas.microsoft.com/office/2006/metadata/properties" ma:root="true" ma:fieldsID="dea16193f91eec944867fd5e176eff62" ns2:_="" ns3:_="">
    <xsd:import namespace="84b3159c-7011-42c9-a996-3581bcca05fc"/>
    <xsd:import namespace="3fae9be1-f3e5-4386-839a-edd5df95698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b3159c-7011-42c9-a996-3581bcca05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27e7179-6522-4233-b1fa-944bcdc5b5c7"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fae9be1-f3e5-4386-839a-edd5df95698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68874d87-4026-4621-ab83-3abb853047b9}" ma:internalName="TaxCatchAll" ma:showField="CatchAllData" ma:web="3fae9be1-f3e5-4386-839a-edd5df95698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4b3159c-7011-42c9-a996-3581bcca05fc">
      <Terms xmlns="http://schemas.microsoft.com/office/infopath/2007/PartnerControls"/>
    </lcf76f155ced4ddcb4097134ff3c332f>
    <TaxCatchAll xmlns="3fae9be1-f3e5-4386-839a-edd5df95698d" xsi:nil="true"/>
    <SharedWithUsers xmlns="3fae9be1-f3e5-4386-839a-edd5df95698d">
      <UserInfo>
        <DisplayName>Grossman, Samara</DisplayName>
        <AccountId>30</AccountId>
        <AccountType/>
      </UserInfo>
      <UserInfo>
        <DisplayName>Frederick, Julia</DisplayName>
        <AccountId>9</AccountId>
        <AccountType/>
      </UserInfo>
      <UserInfo>
        <DisplayName>Clark, Michele</DisplayName>
        <AccountId>14</AccountId>
        <AccountType/>
      </UserInfo>
    </SharedWithUsers>
  </documentManagement>
</p:properties>
</file>

<file path=customXml/itemProps1.xml><?xml version="1.0" encoding="utf-8"?>
<ds:datastoreItem xmlns:ds="http://schemas.openxmlformats.org/officeDocument/2006/customXml" ds:itemID="{DEEC0658-A2CA-42F6-B4F6-1AE0C9C57D36}">
  <ds:schemaRefs>
    <ds:schemaRef ds:uri="http://schemas.microsoft.com/sharepoint/v3/contenttype/forms"/>
  </ds:schemaRefs>
</ds:datastoreItem>
</file>

<file path=customXml/itemProps2.xml><?xml version="1.0" encoding="utf-8"?>
<ds:datastoreItem xmlns:ds="http://schemas.openxmlformats.org/officeDocument/2006/customXml" ds:itemID="{FC109BBD-8226-4DA9-8448-20A2FA3C45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4b3159c-7011-42c9-a996-3581bcca05fc"/>
    <ds:schemaRef ds:uri="3fae9be1-f3e5-4386-839a-edd5df95698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81EFA8E-E74A-40E3-B4EF-284DFE620C7E}">
  <ds:schemaRefs>
    <ds:schemaRef ds:uri="3fae9be1-f3e5-4386-839a-edd5df95698d"/>
    <ds:schemaRef ds:uri="84b3159c-7011-42c9-a996-3581bcca05fc"/>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0</TotalTime>
  <Words>419</Words>
  <Application>Microsoft Office PowerPoint</Application>
  <PresentationFormat>Widescreen</PresentationFormat>
  <Paragraphs>44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Gill Sans MT</vt:lpstr>
      <vt:lpstr>Gill Sans Nova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Hesselton, Timothy</dc:creator>
  <cp:lastModifiedBy>Grossman, Samara</cp:lastModifiedBy>
  <cp:revision>25</cp:revision>
  <dcterms:created xsi:type="dcterms:W3CDTF">2022-01-20T19:42:22Z</dcterms:created>
  <dcterms:modified xsi:type="dcterms:W3CDTF">2024-03-01T04:12:59Z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0x010100370ACD87DEDBA1479E1B23143880A406</vt:lpwstr>
  </property>
  <property fmtid="{D5CDD505-2E9C-101B-9397-08002B2CF9AE}" pid="3" name="MediaServiceImageTags">
    <vt:lpwstr/>
  </property>
</Properties>
</file>